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7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2016-12-17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4445" y="1270"/>
            <a:ext cx="11901805" cy="6708140"/>
          </a:xfrm>
        </p:spPr>
        <p:txBody>
          <a:bodyPr>
            <a:noAutofit/>
          </a:bodyPr>
          <a:lstStyle/>
          <a:p>
            <a:pPr algn="l"/>
            <a:r>
              <a:rPr lang="zh-CN" altLang="en-US" sz="3200"/>
              <a:t>假设你是某校高二(1)班学生李华。</a:t>
            </a:r>
            <a:br>
              <a:rPr lang="zh-CN" altLang="en-US" sz="3200"/>
            </a:br>
            <a:r>
              <a:rPr lang="zh-CN" altLang="en-US" sz="3200"/>
              <a:t>这个暑假，美国Phoenix Central High School的师生将</a:t>
            </a:r>
            <a:r>
              <a:rPr lang="zh-CN" altLang="en-US" sz="3200">
                <a:solidFill>
                  <a:srgbClr val="FF0000"/>
                </a:solidFill>
              </a:rPr>
              <a:t>来你校参观学习</a:t>
            </a:r>
            <a:r>
              <a:rPr lang="zh-CN" altLang="en-US" sz="3200"/>
              <a:t>。现学校已发布通知</a:t>
            </a:r>
            <a:r>
              <a:rPr lang="zh-CN" altLang="en-US" sz="3200">
                <a:solidFill>
                  <a:srgbClr val="FF0000"/>
                </a:solidFill>
              </a:rPr>
              <a:t>征集接待家庭</a:t>
            </a:r>
            <a:r>
              <a:rPr lang="zh-CN" altLang="en-US" sz="3200"/>
              <a:t>，请你用英语写一封</a:t>
            </a:r>
            <a:r>
              <a:rPr lang="zh-CN" altLang="en-US" sz="3200">
                <a:solidFill>
                  <a:srgbClr val="FF0000"/>
                </a:solidFill>
              </a:rPr>
              <a:t>申请信</a:t>
            </a:r>
            <a:r>
              <a:rPr lang="zh-CN" altLang="en-US" sz="3200"/>
              <a:t>。</a:t>
            </a:r>
          </a:p>
          <a:p>
            <a:pPr algn="l"/>
            <a:r>
              <a:rPr lang="zh-CN" altLang="en-US" sz="3200"/>
              <a:t>接待家庭具体要求：</a:t>
            </a:r>
          </a:p>
          <a:p>
            <a:pPr algn="l"/>
            <a:r>
              <a:rPr lang="zh-CN" altLang="en-US" sz="3200"/>
              <a:t>1. 有良好的</a:t>
            </a:r>
            <a:r>
              <a:rPr lang="zh-CN" altLang="en-US" sz="3200">
                <a:solidFill>
                  <a:srgbClr val="FF0000"/>
                </a:solidFill>
              </a:rPr>
              <a:t>英语</a:t>
            </a:r>
            <a:r>
              <a:rPr lang="zh-CN" altLang="en-US" sz="3200"/>
              <a:t>和</a:t>
            </a:r>
            <a:r>
              <a:rPr lang="zh-CN" altLang="en-US" sz="3200">
                <a:solidFill>
                  <a:srgbClr val="FF0000"/>
                </a:solidFill>
              </a:rPr>
              <a:t>沟通</a:t>
            </a:r>
            <a:r>
              <a:rPr lang="zh-CN" altLang="en-US" sz="3200"/>
              <a:t>能力，2.提供</a:t>
            </a:r>
            <a:r>
              <a:rPr lang="zh-CN" altLang="en-US" sz="3200">
                <a:solidFill>
                  <a:srgbClr val="FF0000"/>
                </a:solidFill>
              </a:rPr>
              <a:t>单独的</a:t>
            </a:r>
            <a:r>
              <a:rPr lang="zh-CN" altLang="en-US" sz="3200"/>
              <a:t>房间， 3.</a:t>
            </a:r>
            <a:r>
              <a:rPr lang="zh-CN" altLang="en-US" sz="3200">
                <a:solidFill>
                  <a:srgbClr val="FF0000"/>
                </a:solidFill>
              </a:rPr>
              <a:t>交通</a:t>
            </a:r>
            <a:r>
              <a:rPr lang="zh-CN" altLang="en-US" sz="3200"/>
              <a:t>便捷</a:t>
            </a:r>
            <a:br>
              <a:rPr lang="zh-CN" altLang="en-US" sz="3200"/>
            </a:br>
            <a:r>
              <a:rPr lang="zh-CN" altLang="en-US" sz="3200"/>
              <a:t>要求：1.</a:t>
            </a:r>
            <a:r>
              <a:rPr lang="zh-CN" altLang="en-US" sz="3200">
                <a:sym typeface="+mn-ea"/>
              </a:rPr>
              <a:t>体裁为应用文的书信文体（申请信）</a:t>
            </a:r>
            <a:r>
              <a:rPr lang="zh-CN" altLang="en-US" sz="3200"/>
              <a:t>              </a:t>
            </a:r>
            <a:br>
              <a:rPr lang="zh-CN" altLang="en-US" sz="3200"/>
            </a:br>
            <a:r>
              <a:rPr lang="zh-CN" altLang="en-US" sz="3200"/>
              <a:t>             2.</a:t>
            </a:r>
            <a:r>
              <a:rPr lang="zh-CN" altLang="en-US" sz="3200">
                <a:sym typeface="+mn-ea"/>
              </a:rPr>
              <a:t>内容要点</a:t>
            </a:r>
            <a:r>
              <a:rPr lang="en-US" altLang="zh-CN" sz="3200">
                <a:sym typeface="+mn-ea"/>
              </a:rPr>
              <a:t>:</a:t>
            </a:r>
            <a:br>
              <a:rPr lang="en-US" altLang="zh-CN" sz="3200">
                <a:sym typeface="+mn-ea"/>
              </a:rPr>
            </a:br>
            <a:r>
              <a:rPr lang="zh-CN" altLang="en-US" sz="3200">
                <a:sym typeface="+mn-ea"/>
              </a:rPr>
              <a:t>(1)解释缘由(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师生将来你校参观学习，需要家庭接待</a:t>
            </a:r>
            <a:r>
              <a:rPr lang="zh-CN" altLang="en-US" sz="3200">
                <a:sym typeface="+mn-ea"/>
              </a:rPr>
              <a:t>)</a:t>
            </a:r>
            <a:br>
              <a:rPr lang="zh-CN" altLang="en-US" sz="3200">
                <a:sym typeface="+mn-ea"/>
              </a:rPr>
            </a:br>
            <a:r>
              <a:rPr lang="zh-CN" altLang="en-US" sz="3200">
                <a:sym typeface="+mn-ea"/>
              </a:rPr>
              <a:t>(2)说明写信目的(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想申请成为接待家庭</a:t>
            </a:r>
            <a:r>
              <a:rPr lang="zh-CN" altLang="en-US" sz="3200">
                <a:sym typeface="+mn-ea"/>
              </a:rPr>
              <a:t>)</a:t>
            </a:r>
            <a:br>
              <a:rPr lang="zh-CN" altLang="en-US" sz="3200">
                <a:sym typeface="+mn-ea"/>
              </a:rPr>
            </a:br>
            <a:r>
              <a:rPr lang="zh-CN" altLang="en-US" sz="3200">
                <a:sym typeface="+mn-ea"/>
              </a:rPr>
              <a:t>(3)自己具备的条件（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1. 有良好的英语和沟通能力，2.有单独的房间， 3.家庭位置交通便捷</a:t>
            </a:r>
            <a:r>
              <a:rPr lang="zh-CN" altLang="en-US" sz="3200">
                <a:sym typeface="+mn-ea"/>
              </a:rPr>
              <a:t>）</a:t>
            </a:r>
            <a:endParaRPr lang="zh-CN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31450" y="365125"/>
            <a:ext cx="1279525" cy="1325880"/>
          </a:xfrm>
        </p:spPr>
        <p:txBody>
          <a:bodyPr>
            <a:normAutofit/>
          </a:bodyPr>
          <a:lstStyle/>
          <a:p>
            <a:r>
              <a:rPr lang="en-US" altLang="zh-CN"/>
              <a:t>21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5"/>
            <a:ext cx="8834755" cy="6817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13570" y="365125"/>
            <a:ext cx="1840230" cy="1325880"/>
          </a:xfrm>
        </p:spPr>
        <p:txBody>
          <a:bodyPr/>
          <a:lstStyle/>
          <a:p>
            <a:r>
              <a:rPr lang="en-US" altLang="zh-CN"/>
              <a:t>18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065"/>
            <a:ext cx="8508365" cy="6350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94215" y="365125"/>
            <a:ext cx="1759585" cy="1325880"/>
          </a:xfrm>
        </p:spPr>
        <p:txBody>
          <a:bodyPr/>
          <a:lstStyle/>
          <a:p>
            <a:r>
              <a:rPr lang="en-US" altLang="zh-CN"/>
              <a:t>19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745" y="95885"/>
            <a:ext cx="8673465" cy="6470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4455" y="365125"/>
            <a:ext cx="1492885" cy="1325880"/>
          </a:xfrm>
        </p:spPr>
        <p:txBody>
          <a:bodyPr>
            <a:normAutofit/>
          </a:bodyPr>
          <a:lstStyle/>
          <a:p>
            <a:r>
              <a:rPr lang="en-US" altLang="zh-CN"/>
              <a:t>18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80" y="220345"/>
            <a:ext cx="9330690" cy="6322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4595" y="365125"/>
            <a:ext cx="1259205" cy="1325880"/>
          </a:xfrm>
        </p:spPr>
        <p:txBody>
          <a:bodyPr>
            <a:normAutofit/>
          </a:bodyPr>
          <a:lstStyle/>
          <a:p>
            <a:r>
              <a:rPr lang="en-US" altLang="zh-CN"/>
              <a:t>20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495" y="270510"/>
            <a:ext cx="8439785" cy="6388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2266" y="281235"/>
            <a:ext cx="1415485" cy="1325880"/>
          </a:xfrm>
        </p:spPr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33" y="347883"/>
            <a:ext cx="8502650" cy="6296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1" y="200025"/>
            <a:ext cx="3578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43340" y="365125"/>
            <a:ext cx="2893695" cy="167576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18</a:t>
            </a:r>
            <a:r>
              <a:rPr lang="zh-CN" altLang="en-US"/>
              <a:t>分，第一段第二句人称有误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5" y="339725"/>
            <a:ext cx="8455025" cy="61779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7135" y="365125"/>
            <a:ext cx="3243580" cy="1341755"/>
          </a:xfrm>
        </p:spPr>
        <p:txBody>
          <a:bodyPr>
            <a:normAutofit/>
          </a:bodyPr>
          <a:lstStyle/>
          <a:p>
            <a:r>
              <a:rPr lang="en-US" altLang="zh-CN"/>
              <a:t>20 </a:t>
            </a:r>
            <a:r>
              <a:rPr lang="zh-CN" altLang="en-US"/>
              <a:t>书写潦草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05" y="365125"/>
            <a:ext cx="8069580" cy="6090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77325" y="365125"/>
            <a:ext cx="2276475" cy="1325880"/>
          </a:xfrm>
        </p:spPr>
        <p:txBody>
          <a:bodyPr/>
          <a:lstStyle/>
          <a:p>
            <a:r>
              <a:rPr lang="en-US" altLang="zh-CN"/>
              <a:t>17</a:t>
            </a:r>
            <a:r>
              <a:rPr lang="zh-CN" altLang="en-US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255" y="144780"/>
            <a:ext cx="8119110" cy="6160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10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6675" y="365125"/>
            <a:ext cx="2811780" cy="1325880"/>
          </a:xfrm>
        </p:spPr>
        <p:txBody>
          <a:bodyPr/>
          <a:lstStyle/>
          <a:p>
            <a:r>
              <a:rPr lang="zh-CN" altLang="zh-CN" sz="2800"/>
              <a:t>审题错误 </a:t>
            </a:r>
            <a:r>
              <a:rPr lang="en-US" altLang="zh-CN" sz="2800"/>
              <a:t>12</a:t>
            </a:r>
            <a:r>
              <a:rPr lang="zh-CN" altLang="en-US" sz="2800"/>
              <a:t>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0" y="293370"/>
            <a:ext cx="8192135" cy="6069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495" y="43180"/>
            <a:ext cx="12030710" cy="672719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zh-CN" altLang="en-US" sz="3200" dirty="0">
                <a:latin typeface="Times New Roman" panose="02020603050405020304" charset="0"/>
              </a:rPr>
              <a:t>Dear Sir/ Madam,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200" dirty="0" smtClean="0">
                <a:latin typeface="Times New Roman" panose="02020603050405020304" charset="0"/>
              </a:rPr>
              <a:t>       I </a:t>
            </a:r>
            <a:r>
              <a:rPr lang="zh-CN" altLang="en-US" sz="3200" dirty="0">
                <a:latin typeface="Times New Roman" panose="02020603050405020304" charset="0"/>
              </a:rPr>
              <a:t>am Li Hua from Class One, Senior Two. I</a:t>
            </a:r>
            <a:r>
              <a:rPr lang="en-US" altLang="zh-CN" sz="3200" dirty="0">
                <a:latin typeface="Times New Roman" panose="02020603050405020304" charset="0"/>
              </a:rPr>
              <a:t>'</a:t>
            </a:r>
            <a:r>
              <a:rPr lang="zh-CN" altLang="en-US" sz="3200" dirty="0">
                <a:latin typeface="Times New Roman" panose="02020603050405020304" charset="0"/>
              </a:rPr>
              <a:t>ve learned from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 the notice that</a:t>
            </a:r>
            <a:r>
              <a:rPr lang="zh-CN" altLang="en-US" sz="3200" dirty="0">
                <a:latin typeface="Times New Roman" panose="02020603050405020304" charset="0"/>
              </a:rPr>
              <a:t> teachers and students from Phoenix Central High School will visit and study in our school during the summer vacation and host families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are wanted to accommodate our friends</a:t>
            </a:r>
            <a:r>
              <a:rPr lang="zh-CN" altLang="en-US" sz="3200" dirty="0">
                <a:latin typeface="Times New Roman" panose="02020603050405020304" charset="0"/>
              </a:rPr>
              <a:t>. Therefore, I</a:t>
            </a:r>
            <a:r>
              <a:rPr lang="en-US" altLang="zh-CN" sz="3200" dirty="0">
                <a:latin typeface="Times New Roman" panose="02020603050405020304" charset="0"/>
              </a:rPr>
              <a:t>'</a:t>
            </a:r>
            <a:r>
              <a:rPr lang="zh-CN" altLang="en-US" sz="3200" dirty="0">
                <a:latin typeface="Times New Roman" panose="02020603050405020304" charset="0"/>
              </a:rPr>
              <a:t>m writing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 in reply to the notice</a:t>
            </a:r>
            <a:r>
              <a:rPr lang="zh-CN" altLang="en-US" sz="3200" dirty="0">
                <a:latin typeface="Times New Roman" panose="02020603050405020304" charset="0"/>
              </a:rPr>
              <a:t> for host families.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200" dirty="0" smtClean="0">
                <a:latin typeface="Times New Roman" panose="02020603050405020304" charset="0"/>
              </a:rPr>
              <a:t>      I </a:t>
            </a:r>
            <a:r>
              <a:rPr lang="zh-CN" altLang="en-US" sz="3200" dirty="0">
                <a:latin typeface="Times New Roman" panose="02020603050405020304" charset="0"/>
              </a:rPr>
              <a:t>think I have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several reasons</a:t>
            </a:r>
            <a:r>
              <a:rPr lang="zh-CN" altLang="en-US" sz="3200" dirty="0">
                <a:latin typeface="Times New Roman" panose="02020603050405020304" charset="0"/>
              </a:rPr>
              <a:t> to accommodate one foreign friend.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First, </a:t>
            </a:r>
            <a:r>
              <a:rPr lang="zh-CN" altLang="en-US" sz="3200" dirty="0">
                <a:latin typeface="Times New Roman" panose="02020603050405020304" charset="0"/>
              </a:rPr>
              <a:t>I believe my English is good enough to communicate with foreigners.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 Also,</a:t>
            </a:r>
            <a:r>
              <a:rPr lang="zh-CN" altLang="en-US" sz="3200" dirty="0">
                <a:latin typeface="Times New Roman" panose="02020603050405020304" charset="0"/>
              </a:rPr>
              <a:t> my good communication skills enable me to keep a good relationship with others.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As for accommodation,</a:t>
            </a:r>
            <a:r>
              <a:rPr lang="zh-CN" altLang="en-US" sz="3200" dirty="0">
                <a:latin typeface="Times New Roman" panose="02020603050405020304" charset="0"/>
              </a:rPr>
              <a:t> my family live in a 4-room apartment and there is always a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charset="0"/>
              </a:rPr>
              <a:t>spare</a:t>
            </a:r>
            <a:r>
              <a:rPr lang="zh-CN" altLang="en-US" sz="3200" dirty="0">
                <a:latin typeface="Times New Roman" panose="02020603050405020304" charset="0"/>
              </a:rPr>
              <a:t> room for the guest.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In addition,</a:t>
            </a:r>
            <a:r>
              <a:rPr lang="zh-CN" altLang="en-US" sz="3200" dirty="0">
                <a:latin typeface="Times New Roman" panose="02020603050405020304" charset="0"/>
              </a:rPr>
              <a:t> my home is very convenient in transportation. Its location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charset="0"/>
              </a:rPr>
              <a:t>makes it easy to</a:t>
            </a:r>
            <a:r>
              <a:rPr lang="zh-CN" altLang="en-US" sz="3200" dirty="0">
                <a:latin typeface="Times New Roman" panose="02020603050405020304" charset="0"/>
              </a:rPr>
              <a:t> take either subways or buses to most places. I have also got support from my parents, who said yes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</a:rPr>
              <a:t>without hesitation when informed of my wish.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3200" dirty="0">
                <a:latin typeface="Times New Roman" panose="02020603050405020304" charset="0"/>
              </a:rPr>
              <a:t>    I would appreciate it if my application is taken into account.                          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" y="106680"/>
            <a:ext cx="11281410" cy="6070600"/>
          </a:xfrm>
        </p:spPr>
        <p:txBody>
          <a:bodyPr>
            <a:noAutofit/>
          </a:bodyPr>
          <a:lstStyle/>
          <a:p>
            <a:pPr marL="0" indent="0" algn="l">
              <a:lnSpc>
                <a:spcPct val="70000"/>
              </a:lnSpc>
              <a:buNone/>
            </a:pPr>
            <a:r>
              <a:rPr lang="zh-CN" altLang="en-US" sz="2800" b="1"/>
              <a:t>第五档（21~25分）　　完全完成了试题规定的任务。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1. 覆盖</a:t>
            </a:r>
            <a:r>
              <a:rPr lang="zh-CN" altLang="en-US" sz="2800">
                <a:solidFill>
                  <a:srgbClr val="FF0000"/>
                </a:solidFill>
              </a:rPr>
              <a:t>所有内容要点</a:t>
            </a:r>
            <a:r>
              <a:rPr lang="zh-CN" altLang="en-US" sz="2800"/>
              <a:t>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2. 应用了</a:t>
            </a:r>
            <a:r>
              <a:rPr lang="zh-CN" altLang="en-US" sz="2800">
                <a:solidFill>
                  <a:srgbClr val="FF0000"/>
                </a:solidFill>
              </a:rPr>
              <a:t>较多的语法结构和词汇</a:t>
            </a:r>
            <a:r>
              <a:rPr lang="zh-CN" altLang="en-US" sz="2800"/>
              <a:t>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3. 语法结构或词汇方面有些许错误，但为尽力使用较复杂结构或较高级词汇所致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4. 有效地使用了</a:t>
            </a:r>
            <a:r>
              <a:rPr lang="zh-CN" altLang="en-US" sz="2800">
                <a:solidFill>
                  <a:srgbClr val="FF0000"/>
                </a:solidFill>
              </a:rPr>
              <a:t>语句间的连接成分</a:t>
            </a:r>
            <a:r>
              <a:rPr lang="zh-CN" altLang="en-US" sz="2800"/>
              <a:t>，使</a:t>
            </a:r>
            <a:r>
              <a:rPr lang="zh-CN" altLang="en-US" sz="2800">
                <a:solidFill>
                  <a:srgbClr val="FF0000"/>
                </a:solidFill>
              </a:rPr>
              <a:t>全文结构紧凑</a:t>
            </a:r>
            <a:r>
              <a:rPr lang="zh-CN" altLang="en-US" sz="2800"/>
              <a:t>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5. 完全达到了预期的写作目的。</a:t>
            </a:r>
          </a:p>
          <a:p>
            <a:pPr marL="0" indent="0" algn="l">
              <a:lnSpc>
                <a:spcPct val="70000"/>
              </a:lnSpc>
              <a:buNone/>
            </a:pPr>
            <a:r>
              <a:rPr lang="zh-CN" altLang="en-US" sz="2800" b="1"/>
              <a:t>第四档（16~20分）　　完成了试题规定的任务。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1. 虽漏掉一两个次重点，但覆盖所有主要内容。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2. 应用的语法结构和词汇能满足任务的要求。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3. 语法结构或词汇方面应用基本准确，些许错误主要是因尝试较复杂语法结构或词汇所致。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4. 应用简单的语句间连接成分，使全文结构紧凑。</a:t>
            </a:r>
          </a:p>
          <a:p>
            <a:pPr algn="l">
              <a:lnSpc>
                <a:spcPct val="70000"/>
              </a:lnSpc>
            </a:pPr>
            <a:r>
              <a:rPr lang="zh-CN" altLang="en-US" sz="2800"/>
              <a:t>　　5. 达到了预期的写作目的。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55" y="90805"/>
            <a:ext cx="12063730" cy="6648450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b="1"/>
              <a:t>第三档（11~15分）</a:t>
            </a:r>
          </a:p>
          <a:p>
            <a:r>
              <a:rPr lang="zh-CN" altLang="en-US"/>
              <a:t>　　基本完成了试题规定的任务。</a:t>
            </a:r>
          </a:p>
          <a:p>
            <a:r>
              <a:rPr lang="zh-CN" altLang="en-US"/>
              <a:t>　　1. 虽漏掉一些内容，但覆盖所有主要内容。</a:t>
            </a:r>
          </a:p>
          <a:p>
            <a:r>
              <a:rPr lang="zh-CN" altLang="en-US"/>
              <a:t>　　2. 应用的语法结构和词汇能满足任务的要求。</a:t>
            </a:r>
          </a:p>
          <a:p>
            <a:r>
              <a:rPr lang="zh-CN" altLang="en-US"/>
              <a:t>　　3. 有一些语法结构或词汇方面的错误，但不影响理解。</a:t>
            </a:r>
          </a:p>
          <a:p>
            <a:r>
              <a:rPr lang="zh-CN" altLang="en-US"/>
              <a:t>　　4. 应用简单的语句间连接成分，使全文内容连贯。</a:t>
            </a:r>
          </a:p>
          <a:p>
            <a:r>
              <a:rPr lang="zh-CN" altLang="en-US"/>
              <a:t>　　5. 整体而言，基本达到了预期的写作目的。</a:t>
            </a:r>
          </a:p>
          <a:p>
            <a:pPr marL="0" indent="0">
              <a:buNone/>
            </a:pPr>
            <a:r>
              <a:rPr lang="zh-CN" altLang="en-US" b="1"/>
              <a:t>第二档（6~10分）</a:t>
            </a:r>
          </a:p>
          <a:p>
            <a:r>
              <a:rPr lang="zh-CN" altLang="en-US"/>
              <a:t>　　未恰当完成试题规定的任务。</a:t>
            </a:r>
          </a:p>
          <a:p>
            <a:r>
              <a:rPr lang="zh-CN" altLang="en-US"/>
              <a:t>　　1. 漏掉或未描述清楚一些主要内容，写了一些无关内容。</a:t>
            </a:r>
          </a:p>
          <a:p>
            <a:r>
              <a:rPr lang="zh-CN" altLang="en-US"/>
              <a:t>　　2. 语法结构单调、词汇项目有限。</a:t>
            </a:r>
          </a:p>
          <a:p>
            <a:r>
              <a:rPr lang="zh-CN" altLang="en-US"/>
              <a:t>　　3. 有一些语法结构或词汇方面的错误，影响了对写作内容的理解。</a:t>
            </a:r>
          </a:p>
          <a:p>
            <a:r>
              <a:rPr lang="zh-CN" altLang="en-US"/>
              <a:t>　　4. 较少使用语句间的连接成分，内容缺少连贯性。</a:t>
            </a:r>
          </a:p>
          <a:p>
            <a:r>
              <a:rPr lang="zh-CN" altLang="en-US"/>
              <a:t>　　5. 信息未能清楚地传达给读者。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>
            <a:hlinkClick r:id="" action="ppaction://noaction"/>
          </p:cNvPr>
          <p:cNvSpPr/>
          <p:nvPr/>
        </p:nvSpPr>
        <p:spPr>
          <a:xfrm>
            <a:off x="735330" y="1741170"/>
            <a:ext cx="11342370" cy="392874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812800" lvl="0" indent="-812800" fontAlgn="auto">
              <a:lnSpc>
                <a:spcPct val="15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zh-CN" altLang="en-US" sz="3600" b="1" dirty="0">
                <a:latin typeface="+mj-ea"/>
                <a:ea typeface="+mj-ea"/>
              </a:rPr>
              <a:t>内容</a:t>
            </a:r>
            <a:r>
              <a:rPr lang="en-US" altLang="zh-CN" sz="3600" b="1" dirty="0">
                <a:latin typeface="+mj-ea"/>
                <a:ea typeface="+mj-ea"/>
              </a:rPr>
              <a:t>:</a:t>
            </a:r>
            <a:r>
              <a:rPr lang="en-US" altLang="zh-CN" sz="3600" dirty="0">
                <a:latin typeface="+mj-ea"/>
                <a:ea typeface="+mj-ea"/>
              </a:rPr>
              <a:t>  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要点完整。</a:t>
            </a:r>
          </a:p>
          <a:p>
            <a:pPr marL="812800" lvl="0" indent="-812800" fontAlgn="auto">
              <a:lnSpc>
                <a:spcPct val="15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zh-CN" altLang="en-US" sz="3600" b="1" dirty="0">
                <a:latin typeface="+mj-ea"/>
                <a:ea typeface="+mj-ea"/>
              </a:rPr>
              <a:t>结构</a:t>
            </a:r>
            <a:r>
              <a:rPr lang="en-US" altLang="zh-CN" sz="3600" b="1" dirty="0">
                <a:latin typeface="+mj-ea"/>
                <a:ea typeface="+mj-ea"/>
              </a:rPr>
              <a:t>:  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段落层次分明，逻辑清晰</a:t>
            </a:r>
            <a:r>
              <a:rPr lang="zh-CN" altLang="en-US" sz="3600" b="1" dirty="0">
                <a:latin typeface="+mj-ea"/>
                <a:ea typeface="+mj-ea"/>
              </a:rPr>
              <a:t>。</a:t>
            </a:r>
          </a:p>
          <a:p>
            <a:pPr marL="812800" lvl="0" indent="-812800" fontAlgn="auto">
              <a:lnSpc>
                <a:spcPct val="15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zh-CN" altLang="en-US" sz="3600" b="1" u="sng" dirty="0">
                <a:latin typeface="+mj-ea"/>
                <a:ea typeface="+mj-ea"/>
              </a:rPr>
              <a:t>遣词造句</a:t>
            </a:r>
            <a:r>
              <a:rPr lang="en-US" altLang="zh-CN" sz="3600" b="1" u="sng" dirty="0">
                <a:latin typeface="+mj-ea"/>
                <a:ea typeface="+mj-ea"/>
              </a:rPr>
              <a:t>: </a:t>
            </a:r>
            <a:r>
              <a:rPr lang="zh-CN" altLang="en-US" sz="3600" b="1" u="sng" dirty="0">
                <a:solidFill>
                  <a:srgbClr val="FF0000"/>
                </a:solidFill>
                <a:latin typeface="+mj-ea"/>
                <a:ea typeface="+mj-ea"/>
              </a:rPr>
              <a:t>词汇丰富，语法结构多样</a:t>
            </a:r>
            <a:r>
              <a:rPr lang="en-US" altLang="zh-CN" sz="3600" b="1" u="sng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CN" altLang="zh-CN" sz="3600" b="1" u="sng" dirty="0">
                <a:solidFill>
                  <a:srgbClr val="FF0000"/>
                </a:solidFill>
                <a:latin typeface="+mj-ea"/>
                <a:ea typeface="+mj-ea"/>
              </a:rPr>
              <a:t>语言流畅</a:t>
            </a:r>
            <a:r>
              <a:rPr lang="zh-CN" altLang="en-US" sz="3600" b="1" u="sng" dirty="0">
                <a:solidFill>
                  <a:srgbClr val="FF0000"/>
                </a:solidFill>
                <a:latin typeface="+mj-ea"/>
                <a:ea typeface="+mj-ea"/>
              </a:rPr>
              <a:t>。</a:t>
            </a:r>
          </a:p>
          <a:p>
            <a:pPr marL="812800" lvl="0" indent="-812800" fontAlgn="auto">
              <a:lnSpc>
                <a:spcPct val="150000"/>
              </a:lnSpc>
              <a:spcBef>
                <a:spcPts val="0"/>
              </a:spcBef>
              <a:buClrTx/>
              <a:buFont typeface="+mj-ea"/>
              <a:buAutoNum type="circleNumDbPlain"/>
            </a:pPr>
            <a:r>
              <a:rPr lang="zh-CN" altLang="en-US" sz="3600" b="1" dirty="0">
                <a:latin typeface="+mj-ea"/>
                <a:ea typeface="+mj-ea"/>
              </a:rPr>
              <a:t>卷面：</a:t>
            </a: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美观性（卷面书写规范，清楚，干净、整洁）</a:t>
            </a:r>
          </a:p>
          <a:p>
            <a:pPr lvl="0" indent="0" fontAlgn="auto">
              <a:lnSpc>
                <a:spcPct val="150000"/>
              </a:lnSpc>
              <a:spcBef>
                <a:spcPts val="0"/>
              </a:spcBef>
              <a:buClrTx/>
              <a:buFont typeface="+mj-ea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                                                                                            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2935" y="353695"/>
            <a:ext cx="862330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0000FF"/>
                </a:solidFill>
                <a:latin typeface="Tahoma" panose="020B0604030504040204" pitchFamily="34" charset="0"/>
                <a:ea typeface="华文楷体" panose="02010600040101010101" pitchFamily="2" charset="-122"/>
                <a:sym typeface="+mn-ea"/>
              </a:rPr>
              <a:t>附：如果</a:t>
            </a:r>
            <a:r>
              <a:rPr lang="zh-CN" altLang="en-US" sz="3200" b="1" u="sng" dirty="0">
                <a:solidFill>
                  <a:srgbClr val="0000FF"/>
                </a:solidFill>
                <a:latin typeface="Tahoma" panose="020B0604030504040204" pitchFamily="34" charset="0"/>
                <a:ea typeface="华文楷体" panose="02010600040101010101" pitchFamily="2" charset="-122"/>
                <a:sym typeface="+mn-ea"/>
              </a:rPr>
              <a:t>书写书面较差</a:t>
            </a:r>
            <a:r>
              <a:rPr lang="zh-CN" altLang="en-US" sz="3200" b="1" dirty="0">
                <a:solidFill>
                  <a:srgbClr val="0000FF"/>
                </a:solidFill>
                <a:latin typeface="Tahoma" panose="020B0604030504040204" pitchFamily="34" charset="0"/>
                <a:ea typeface="华文楷体" panose="02010600040101010101" pitchFamily="2" charset="-122"/>
                <a:sym typeface="+mn-ea"/>
              </a:rPr>
              <a:t>，将作文降一个档次。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7290" y="1192530"/>
            <a:ext cx="347472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高分作文的特点：</a:t>
            </a:r>
          </a:p>
        </p:txBody>
      </p:sp>
      <p:sp>
        <p:nvSpPr>
          <p:cNvPr id="7" name="日期占位符 6"/>
          <p:cNvSpPr txBox="1">
            <a:spLocks noGrp="1"/>
          </p:cNvSpPr>
          <p:nvPr>
            <p:ph type="dt" sz="half" idx="10"/>
          </p:nvPr>
        </p:nvSpPr>
        <p:spPr>
          <a:xfrm>
            <a:off x="0" y="6417310"/>
            <a:ext cx="2133600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5E9754-B06D-41B5-9A89-367FB332DA60}" type="datetime8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2016年12月17日8时45分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3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3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3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3000" fill="hold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3000" fill="hold"/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44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图片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8120" y="-91440"/>
            <a:ext cx="13669645" cy="7040880"/>
          </a:xfrm>
          <a:prstGeom prst="rect">
            <a:avLst/>
          </a:prstGeom>
        </p:spPr>
      </p:pic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xfrm>
            <a:off x="-198120" y="6386830"/>
            <a:ext cx="2133600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5E9754-B06D-41B5-9A89-367FB332DA60}" type="datetime8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2016年12月17日8时45分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805" y="1511300"/>
            <a:ext cx="7772400" cy="38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中上档作文（第四档</a:t>
            </a:r>
            <a:r>
              <a:rPr lang="en-US" altLang="zh-CN" sz="3200" b="1"/>
              <a:t>16-20</a:t>
            </a:r>
            <a:r>
              <a:rPr lang="zh-CN" altLang="en-US" sz="3200" b="1"/>
              <a:t>）主要问题：</a:t>
            </a: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(1)</a:t>
            </a:r>
            <a:r>
              <a:rPr lang="zh-CN" altLang="en-US" sz="3200" b="1" dirty="0">
                <a:latin typeface="+mj-ea"/>
                <a:ea typeface="+mj-ea"/>
                <a:sym typeface="+mn-ea"/>
              </a:rPr>
              <a:t>遗漏要点；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 </a:t>
            </a:r>
            <a:endParaRPr lang="en-US" altLang="zh-CN" sz="3200" b="1"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(2)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时态语态意识不够强；    </a:t>
            </a: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(3)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用词和句式不丰富且不够准确；</a:t>
            </a:r>
            <a:endParaRPr lang="zh-CN" altLang="en-US" sz="3200" b="1" u="none">
              <a:solidFill>
                <a:schemeClr val="tx1"/>
              </a:solidFill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(4)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篇幅偏短或过长；</a:t>
            </a: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 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       </a:t>
            </a:r>
            <a:endParaRPr lang="en-US" altLang="zh-CN" sz="3200" b="1">
              <a:solidFill>
                <a:schemeClr val="tx1"/>
              </a:solidFill>
              <a:ea typeface="+mj-ea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(5)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书写不够规范</a:t>
            </a:r>
            <a:endParaRPr lang="zh-CN" altLang="en-US" sz="3200" b="1" dirty="0">
              <a:solidFill>
                <a:schemeClr val="tx1"/>
              </a:solidFill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endParaRPr lang="zh-CN" altLang="en-US" sz="3200"/>
          </a:p>
        </p:txBody>
      </p:sp>
      <p:sp>
        <p:nvSpPr>
          <p:cNvPr id="21" name="文本框 20"/>
          <p:cNvSpPr txBox="1"/>
          <p:nvPr/>
        </p:nvSpPr>
        <p:spPr>
          <a:xfrm>
            <a:off x="624205" y="400685"/>
            <a:ext cx="725297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None/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2016全国I卷书面表达主要问题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trips dir="ru"/>
      </p:transition>
    </mc:Choice>
    <mc:Fallback xmlns="">
      <p:transition>
        <p:strips dir="r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图片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8120" y="-197485"/>
            <a:ext cx="13669645" cy="7040880"/>
          </a:xfrm>
          <a:prstGeom prst="rect">
            <a:avLst/>
          </a:prstGeom>
        </p:spPr>
      </p:pic>
      <p:sp>
        <p:nvSpPr>
          <p:cNvPr id="3" name="日期占位符 2"/>
          <p:cNvSpPr txBox="1">
            <a:spLocks noGrp="1"/>
          </p:cNvSpPr>
          <p:nvPr>
            <p:ph type="dt" sz="half" idx="10"/>
          </p:nvPr>
        </p:nvSpPr>
        <p:spPr>
          <a:xfrm>
            <a:off x="-198120" y="6386830"/>
            <a:ext cx="2133600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5E9754-B06D-41B5-9A89-367FB332DA60}" type="datetime8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2016年12月17日8时45分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285" y="1187450"/>
            <a:ext cx="7772400" cy="38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中档作文（第三档</a:t>
            </a:r>
            <a:r>
              <a:rPr lang="en-US" altLang="zh-CN" sz="3200" b="1"/>
              <a:t>11-15</a:t>
            </a:r>
            <a:r>
              <a:rPr lang="zh-CN" altLang="en-US" sz="3200" b="1"/>
              <a:t>）主要问题：</a:t>
            </a: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(1)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篇章意识不强，主次不分，逻辑混乱</a:t>
            </a: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;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  </a:t>
            </a:r>
            <a:endParaRPr lang="en-US" altLang="zh-CN" sz="3200" b="1"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(2)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时态语态意识不强；    </a:t>
            </a: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(3)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用词不准确；单词拼写错误较多</a:t>
            </a:r>
            <a:endParaRPr lang="zh-CN" altLang="en-US" sz="3200" b="1" u="none">
              <a:solidFill>
                <a:schemeClr val="tx1"/>
              </a:solidFill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(4)</a:t>
            </a:r>
            <a:r>
              <a:rPr lang="zh-CN" altLang="en-US" sz="3200" b="1" dirty="0">
                <a:latin typeface="+mj-ea"/>
                <a:ea typeface="+mj-ea"/>
                <a:sym typeface="+mn-ea"/>
              </a:rPr>
              <a:t>遗漏要点或要点重复；</a:t>
            </a: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 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宋体" panose="02010600030101010101" pitchFamily="2" charset="-122"/>
                <a:sym typeface="+mn-ea"/>
              </a:rPr>
              <a:t>       </a:t>
            </a:r>
            <a:endParaRPr lang="en-US" altLang="zh-CN" sz="3200" b="1">
              <a:solidFill>
                <a:schemeClr val="tx1"/>
              </a:solidFill>
              <a:ea typeface="+mj-ea"/>
              <a:sym typeface="+mn-ea"/>
            </a:endParaRPr>
          </a:p>
          <a:p>
            <a:pPr marL="0" indent="266700" algn="l" fontAlgn="auto">
              <a:lnSpc>
                <a:spcPts val="4360"/>
              </a:lnSpc>
            </a:pPr>
            <a:r>
              <a:rPr lang="en-US" altLang="zh-CN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(5)</a:t>
            </a:r>
            <a:r>
              <a:rPr lang="zh-CN" altLang="en-US" sz="3200" b="1">
                <a:highlight>
                  <a:srgbClr val="FFFFFF"/>
                </a:highlight>
                <a:latin typeface="+mj-ea"/>
                <a:ea typeface="+mj-ea"/>
                <a:cs typeface="Helvetica Neue" charset="0"/>
                <a:sym typeface="+mn-ea"/>
              </a:rPr>
              <a:t>书写不够规范</a:t>
            </a:r>
            <a:endParaRPr lang="zh-CN" altLang="en-US" sz="3200" b="1" dirty="0">
              <a:solidFill>
                <a:schemeClr val="tx1"/>
              </a:solidFill>
              <a:highlight>
                <a:srgbClr val="FFFFFF"/>
              </a:highlight>
              <a:latin typeface="+mj-ea"/>
              <a:ea typeface="+mj-ea"/>
              <a:cs typeface="Helvetica Neue" charset="0"/>
              <a:sym typeface="+mn-ea"/>
            </a:endParaRPr>
          </a:p>
          <a:p>
            <a:endParaRPr lang="zh-CN" altLang="en-US" sz="3200"/>
          </a:p>
        </p:txBody>
      </p:sp>
      <p:sp>
        <p:nvSpPr>
          <p:cNvPr id="21" name="文本框 20"/>
          <p:cNvSpPr txBox="1"/>
          <p:nvPr/>
        </p:nvSpPr>
        <p:spPr>
          <a:xfrm>
            <a:off x="624205" y="309245"/>
            <a:ext cx="725297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None/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2016全国I卷书面表达主要问题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trips dir="ru"/>
      </p:transition>
    </mc:Choice>
    <mc:Fallback xmlns="">
      <p:transition>
        <p:strips dir="r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624205" y="543560"/>
            <a:ext cx="6599555" cy="5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空心弧 6"/>
          <p:cNvSpPr/>
          <p:nvPr/>
        </p:nvSpPr>
        <p:spPr>
          <a:xfrm>
            <a:off x="2986978" y="28050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6872694" y="28050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1022465" y="276352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flipV="1">
            <a:off x="4924195" y="27314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flipV="1">
            <a:off x="8814644" y="27314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1022465" y="28050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空心弧 14"/>
          <p:cNvSpPr/>
          <p:nvPr/>
        </p:nvSpPr>
        <p:spPr>
          <a:xfrm>
            <a:off x="4924195" y="28050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空心弧 15"/>
          <p:cNvSpPr/>
          <p:nvPr/>
        </p:nvSpPr>
        <p:spPr>
          <a:xfrm>
            <a:off x="8825926" y="282577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空心弧 16"/>
          <p:cNvSpPr/>
          <p:nvPr/>
        </p:nvSpPr>
        <p:spPr>
          <a:xfrm flipV="1">
            <a:off x="6872694" y="27522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空心弧 17"/>
          <p:cNvSpPr/>
          <p:nvPr/>
        </p:nvSpPr>
        <p:spPr>
          <a:xfrm flipV="1">
            <a:off x="2975696" y="27522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78967" y="2054280"/>
            <a:ext cx="1965960" cy="46037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看到一些单词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12393" y="5377235"/>
            <a:ext cx="2270760" cy="46037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看到一些好句子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71821" y="3693870"/>
            <a:ext cx="1580663" cy="6229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1-5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分档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36371" y="3693870"/>
            <a:ext cx="1580663" cy="6229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6-10</a:t>
            </a:r>
            <a:r>
              <a:rPr lang="zh-CN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分档</a:t>
            </a:r>
            <a:endParaRPr lang="zh-CN" altLang="en-US" sz="2800" b="1" dirty="0" err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77790" y="3705225"/>
            <a:ext cx="1771015" cy="543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11-15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分档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112000" y="3705225"/>
            <a:ext cx="1713865" cy="543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16-20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79217" y="5377235"/>
            <a:ext cx="1965960" cy="46037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看到一些短语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5017" y="2167945"/>
            <a:ext cx="1965960" cy="46037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看到一些句子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38920" y="3709670"/>
            <a:ext cx="1713865" cy="543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21-25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85643" y="2167945"/>
            <a:ext cx="2270760" cy="46037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看到许多好句子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4205" y="-4445"/>
            <a:ext cx="7252970" cy="110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None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高考英语书面表达评分标准解读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eaLnBrk="1" hangingPunct="1">
              <a:buNone/>
            </a:pP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日期占位符 18"/>
          <p:cNvSpPr txBox="1">
            <a:spLocks noGrp="1"/>
          </p:cNvSpPr>
          <p:nvPr>
            <p:ph type="dt" sz="half" idx="10"/>
          </p:nvPr>
        </p:nvSpPr>
        <p:spPr>
          <a:xfrm>
            <a:off x="137160" y="6341110"/>
            <a:ext cx="2133600" cy="365125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5E9754-B06D-41B5-9A89-367FB332DA60}" type="datetime8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2016年12月17日8时45分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" grpId="0"/>
      <p:bldP spid="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55" y="47625"/>
            <a:ext cx="11018520" cy="6715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90" y="200025"/>
            <a:ext cx="71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882505" y="47625"/>
            <a:ext cx="1235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21</a:t>
            </a:r>
            <a:r>
              <a:rPr lang="zh-CN" altLang="en-US" sz="2800">
                <a:solidFill>
                  <a:srgbClr val="FF0000"/>
                </a:solidFill>
              </a:rPr>
              <a:t>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493</Words>
  <Application>Microsoft Office PowerPoint</Application>
  <PresentationFormat>自定义</PresentationFormat>
  <Paragraphs>91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21分</vt:lpstr>
      <vt:lpstr>18分</vt:lpstr>
      <vt:lpstr>19分</vt:lpstr>
      <vt:lpstr>18分</vt:lpstr>
      <vt:lpstr>20分</vt:lpstr>
      <vt:lpstr>14分</vt:lpstr>
      <vt:lpstr>18分，第一段第二句人称有误</vt:lpstr>
      <vt:lpstr>20 书写潦草</vt:lpstr>
      <vt:lpstr>17分</vt:lpstr>
      <vt:lpstr>审题错误 12分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查红霞</dc:creator>
  <cp:lastModifiedBy>USER</cp:lastModifiedBy>
  <cp:revision>35</cp:revision>
  <dcterms:created xsi:type="dcterms:W3CDTF">2015-05-05T08:02:00Z</dcterms:created>
  <dcterms:modified xsi:type="dcterms:W3CDTF">2016-12-17T01:04:05Z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